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avi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28"/>
  </p:notesMasterIdLst>
  <p:handoutMasterIdLst>
    <p:handoutMasterId r:id="rId29"/>
  </p:handoutMasterIdLst>
  <p:sldIdLst>
    <p:sldId id="372" r:id="rId4"/>
    <p:sldId id="335" r:id="rId5"/>
    <p:sldId id="331" r:id="rId6"/>
    <p:sldId id="336" r:id="rId7"/>
    <p:sldId id="333" r:id="rId8"/>
    <p:sldId id="320" r:id="rId9"/>
    <p:sldId id="345" r:id="rId10"/>
    <p:sldId id="337" r:id="rId11"/>
    <p:sldId id="339" r:id="rId12"/>
    <p:sldId id="340" r:id="rId13"/>
    <p:sldId id="349" r:id="rId14"/>
    <p:sldId id="374" r:id="rId15"/>
    <p:sldId id="364" r:id="rId16"/>
    <p:sldId id="365" r:id="rId17"/>
    <p:sldId id="355" r:id="rId18"/>
    <p:sldId id="352" r:id="rId19"/>
    <p:sldId id="354" r:id="rId20"/>
    <p:sldId id="357" r:id="rId21"/>
    <p:sldId id="367" r:id="rId22"/>
    <p:sldId id="362" r:id="rId23"/>
    <p:sldId id="373" r:id="rId24"/>
    <p:sldId id="361" r:id="rId25"/>
    <p:sldId id="369" r:id="rId26"/>
    <p:sldId id="353" r:id="rId27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79">
          <p15:clr>
            <a:srgbClr val="A4A3A4"/>
          </p15:clr>
        </p15:guide>
        <p15:guide id="2" pos="28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81"/>
    <a:srgbClr val="F26F21"/>
    <a:srgbClr val="00B09B"/>
    <a:srgbClr val="01BFF1"/>
    <a:srgbClr val="00A1DD"/>
    <a:srgbClr val="00C1F4"/>
    <a:srgbClr val="FCAE17"/>
    <a:srgbClr val="0073F2"/>
    <a:srgbClr val="0072DF"/>
    <a:srgbClr val="2846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814" autoAdjust="0"/>
    <p:restoredTop sz="96395" autoAdjust="0"/>
  </p:normalViewPr>
  <p:slideViewPr>
    <p:cSldViewPr showGuides="1">
      <p:cViewPr>
        <p:scale>
          <a:sx n="100" d="100"/>
          <a:sy n="100" d="100"/>
        </p:scale>
        <p:origin x="-282" y="-186"/>
      </p:cViewPr>
      <p:guideLst>
        <p:guide orient="horz" pos="1779"/>
        <p:guide pos="2857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3" d="100"/>
          <a:sy n="53" d="100"/>
        </p:scale>
        <p:origin x="-2574" y="-84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DC348-601C-454D-AB3E-910BAD28013B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1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6A673-6244-413F-8CDA-B4E2567210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871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0A9B3-28E9-401B-9D00-F78008353508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02394-0B0A-4EDE-B9F5-8E02A1CBA1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1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customXml" Target="../../customXml/item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лож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E31CA50-4D02-42EE-B4EA-4F88587961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" y="2004"/>
            <a:ext cx="9142497" cy="514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70C49-EE9D-46BF-B6A2-B049B687DA5D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5310705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78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05E-DE6A-4729-BCFA-EDC1CB7A887A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3435846"/>
            <a:ext cx="3513857" cy="1296144"/>
          </a:xfrm>
        </p:spPr>
        <p:txBody>
          <a:bodyPr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6"/>
          </p:nvPr>
        </p:nvSpPr>
        <p:spPr>
          <a:xfrm>
            <a:off x="5310705" y="1275606"/>
            <a:ext cx="3513857" cy="208823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39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447E8-08E5-4BBA-B2B9-9568E2697E8E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691680" y="1275606"/>
            <a:ext cx="3513857" cy="3456384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5310705" y="1275606"/>
            <a:ext cx="3513857" cy="3456384"/>
          </a:xfrm>
        </p:spPr>
        <p:txBody>
          <a:bodyPr anchor="ctr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5305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40982-2764-40A5-A15C-3F4B86BA9319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4932040" y="1131590"/>
            <a:ext cx="388843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67644" y="0"/>
            <a:ext cx="3220419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1275606"/>
            <a:ext cx="3892522" cy="3456384"/>
          </a:xfrm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129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 rot="18900000">
            <a:off x="2171244" y="3657969"/>
            <a:ext cx="4298221" cy="462694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 rot="18900000">
            <a:off x="5789896" y="3740667"/>
            <a:ext cx="1439398" cy="1439398"/>
          </a:xfrm>
          <a:prstGeom prst="rect">
            <a:avLst/>
          </a:prstGeom>
          <a:solidFill>
            <a:srgbClr val="00C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 rot="18900000">
            <a:off x="6922337" y="61547"/>
            <a:ext cx="1439398" cy="1439398"/>
          </a:xfrm>
          <a:prstGeom prst="rect">
            <a:avLst/>
          </a:prstGeom>
          <a:solidFill>
            <a:srgbClr val="F26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03498"/>
            <a:ext cx="3888431" cy="82809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A06B-CFDB-4B86-A38B-2382B61397EA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5148064" y="726825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1691681" y="1275606"/>
            <a:ext cx="2169524" cy="2304256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Рисунок 2"/>
          <p:cNvSpPr>
            <a:spLocks noGrp="1"/>
          </p:cNvSpPr>
          <p:nvPr>
            <p:ph type="pic" idx="17"/>
          </p:nvPr>
        </p:nvSpPr>
        <p:spPr>
          <a:xfrm>
            <a:off x="7081842" y="-120031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4" name="Рисунок 2"/>
          <p:cNvSpPr>
            <a:spLocks noGrp="1"/>
          </p:cNvSpPr>
          <p:nvPr>
            <p:ph type="pic" idx="18"/>
          </p:nvPr>
        </p:nvSpPr>
        <p:spPr>
          <a:xfrm>
            <a:off x="7069596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5" name="Рисунок 2"/>
          <p:cNvSpPr>
            <a:spLocks noGrp="1"/>
          </p:cNvSpPr>
          <p:nvPr>
            <p:ph type="pic" idx="19"/>
          </p:nvPr>
        </p:nvSpPr>
        <p:spPr>
          <a:xfrm>
            <a:off x="3226532" y="2653967"/>
            <a:ext cx="3780420" cy="3782276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 rot="18900000">
            <a:off x="6476580" y="481077"/>
            <a:ext cx="673246" cy="45719"/>
          </a:xfrm>
          <a:prstGeom prst="rect">
            <a:avLst/>
          </a:prstGeom>
          <a:solidFill>
            <a:srgbClr val="00B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76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Два объект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1" y="1544381"/>
            <a:ext cx="2772308" cy="1014103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C0A6-26FC-4C6C-BC8C-69760912FB24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88063" y="0"/>
            <a:ext cx="2252189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  <p:custDataLst>
              <p:custData r:id="rId1"/>
            </p:custDataLst>
          </p:nvPr>
        </p:nvSpPr>
        <p:spPr>
          <a:xfrm>
            <a:off x="1691680" y="2666497"/>
            <a:ext cx="2700299" cy="920638"/>
          </a:xfrm>
          <a:prstGeom prst="rect">
            <a:avLst/>
          </a:prstGeom>
          <a:solidFill>
            <a:schemeClr val="bg1"/>
          </a:solidFill>
        </p:spPr>
        <p:txBody>
          <a:bodyPr anchor="t">
            <a:normAutofit/>
          </a:bodyPr>
          <a:lstStyle>
            <a:lvl1pPr>
              <a:defRPr sz="1200"/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9" name="Рисунок 2"/>
          <p:cNvSpPr>
            <a:spLocks noGrp="1"/>
          </p:cNvSpPr>
          <p:nvPr>
            <p:ph type="pic" idx="16"/>
          </p:nvPr>
        </p:nvSpPr>
        <p:spPr>
          <a:xfrm>
            <a:off x="4588063" y="2643758"/>
            <a:ext cx="4555937" cy="24997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20" name="Рисунок 2"/>
          <p:cNvSpPr>
            <a:spLocks noGrp="1"/>
          </p:cNvSpPr>
          <p:nvPr>
            <p:ph type="pic" idx="17"/>
          </p:nvPr>
        </p:nvSpPr>
        <p:spPr>
          <a:xfrm>
            <a:off x="6912768" y="0"/>
            <a:ext cx="2231232" cy="2571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37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3C57F-92A9-472B-88B9-AEB59DD80E27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8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B3B26-30B4-4EE7-B25A-597A156C8368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50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303498"/>
            <a:ext cx="2627509" cy="154817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2463" y="1923678"/>
            <a:ext cx="2627509" cy="26709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34CC1-A8EA-4A67-8857-B875F9F15488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4588063" y="303497"/>
            <a:ext cx="4232409" cy="4298511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1432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3478843"/>
            <a:ext cx="5486400" cy="425054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39652" y="87474"/>
            <a:ext cx="7596844" cy="3276363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92463" y="3975906"/>
            <a:ext cx="5486400" cy="603647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85FE-7502-42DD-9C99-22230E224817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9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Два объекта">
    <p:bg>
      <p:bgPr>
        <a:gradFill>
          <a:gsLst>
            <a:gs pos="0">
              <a:srgbClr val="0072DF"/>
            </a:gs>
            <a:gs pos="100000">
              <a:srgbClr val="003E8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D93D-F9B5-4A7A-8567-1C61FE40F3F3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4416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bg>
      <p:bgPr>
        <a:solidFill>
          <a:srgbClr val="00B0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34CB-239E-4355-B891-05A612BCD219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330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Два объекта">
    <p:bg>
      <p:bgPr>
        <a:solidFill>
          <a:srgbClr val="F26F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58B5-A929-41AC-A76E-99C5FDB10AF3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406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Два объекта">
    <p:bg>
      <p:bgPr>
        <a:solidFill>
          <a:srgbClr val="00C1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04E2A-D822-4A4F-B6DA-5E97CDAA9F2A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135274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4932041" y="2679762"/>
            <a:ext cx="3892522" cy="2016223"/>
          </a:xfrm>
        </p:spPr>
        <p:txBody>
          <a:bodyPr anchor="t"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123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2463" y="303497"/>
            <a:ext cx="7110566" cy="82809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2463" y="1311610"/>
            <a:ext cx="7110566" cy="3312368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22ABC-F446-4C32-B396-3B4504EBC8E6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8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3098A-50EF-40CD-BDCD-3791B8F42B0D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51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463" y="2031690"/>
            <a:ext cx="7110566" cy="252028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2463" y="402492"/>
            <a:ext cx="7110566" cy="137717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8B75B-3AFA-49E9-B7A9-2DE2C139D566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91680" y="1923678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8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1347613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4501-F38F-4042-9EA1-D7379B80EFB2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1691680" y="1131590"/>
            <a:ext cx="712879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бъект 2"/>
          <p:cNvSpPr>
            <a:spLocks noGrp="1"/>
          </p:cNvSpPr>
          <p:nvPr>
            <p:ph sz="half" idx="13"/>
          </p:nvPr>
        </p:nvSpPr>
        <p:spPr>
          <a:xfrm>
            <a:off x="5306615" y="1354999"/>
            <a:ext cx="3513857" cy="3247009"/>
          </a:xfrm>
        </p:spPr>
        <p:txBody>
          <a:bodyPr>
            <a:normAutofit/>
          </a:bodyPr>
          <a:lstStyle>
            <a:lvl1pPr>
              <a:defRPr sz="1600"/>
            </a:lvl1pPr>
            <a:lvl2pPr marL="179388" indent="-179388">
              <a:tabLst>
                <a:tab pos="179388" algn="l"/>
              </a:tabLst>
              <a:defRPr sz="1400"/>
            </a:lvl2pPr>
            <a:lvl3pPr marL="357188" indent="-177800">
              <a:tabLst>
                <a:tab pos="357188" algn="l"/>
              </a:tabLst>
              <a:defRPr sz="1200"/>
            </a:lvl3pPr>
            <a:lvl4pPr marL="536575" indent="-179388"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0354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03498"/>
            <a:ext cx="7128792" cy="828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311610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74737" y="4803998"/>
            <a:ext cx="2133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CA5BB6B-C98F-474E-9E24-4E0F1BBFF726}" type="datetime1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92463" y="4803998"/>
            <a:ext cx="2895600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70981" y="4803998"/>
            <a:ext cx="432048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0601B83-8D4A-48A8-8415-B92BF05CF72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31AC4C0-C0A6-4B97-BFEC-E7A1BCAE85B9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-2110"/>
            <a:ext cx="1350987" cy="514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1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5" r:id="rId2"/>
    <p:sldLayoutId id="2147483666" r:id="rId3"/>
    <p:sldLayoutId id="2147483667" r:id="rId4"/>
    <p:sldLayoutId id="2147483668" r:id="rId5"/>
    <p:sldLayoutId id="2147483649" r:id="rId6"/>
    <p:sldLayoutId id="2147483650" r:id="rId7"/>
    <p:sldLayoutId id="2147483651" r:id="rId8"/>
    <p:sldLayoutId id="2147483652" r:id="rId9"/>
    <p:sldLayoutId id="2147483661" r:id="rId10"/>
    <p:sldLayoutId id="2147483662" r:id="rId11"/>
    <p:sldLayoutId id="2147483663" r:id="rId12"/>
    <p:sldLayoutId id="2147483664" r:id="rId13"/>
    <p:sldLayoutId id="2147483669" r:id="rId14"/>
    <p:sldLayoutId id="2147483670" r:id="rId15"/>
    <p:sldLayoutId id="2147483654" r:id="rId16"/>
    <p:sldLayoutId id="2147483655" r:id="rId17"/>
    <p:sldLayoutId id="2147483656" r:id="rId18"/>
    <p:sldLayoutId id="2147483657" r:id="rId19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3E8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67495"/>
            <a:ext cx="7416824" cy="66171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«Современные подходы к запоминанию учебного материала учащимися, имеющими трудности в обучении»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Коткова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Светлана Юрьевна, 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начальных классов, </a:t>
            </a:r>
          </a:p>
          <a:p>
            <a:pPr algn="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</a:t>
            </a:r>
            <a:r>
              <a:rPr lang="ru-RU" sz="2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СОШ № 264 Кировского района </a:t>
            </a:r>
            <a:endParaRPr lang="ru-RU" sz="28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Санкт-Петербурга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79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11660" y="87474"/>
            <a:ext cx="72751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Расширение гнёзд однокоренных слов</a:t>
            </a:r>
            <a:endParaRPr lang="ru-RU" sz="32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281" y="843558"/>
            <a:ext cx="6684234" cy="37598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91081" y="1527634"/>
            <a:ext cx="701743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1) Актуализация и обогащение словаря.</a:t>
            </a:r>
          </a:p>
          <a:p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2) Уточнение лексического значения слов.</a:t>
            </a:r>
          </a:p>
          <a:p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3) Выбор слов для проверки безударных гласных</a:t>
            </a:r>
          </a:p>
          <a:p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парных согласных.</a:t>
            </a:r>
          </a:p>
          <a:p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4) Помощь в морфемном разборе слов.</a:t>
            </a:r>
          </a:p>
        </p:txBody>
      </p:sp>
    </p:spTree>
    <p:extLst>
      <p:ext uri="{BB962C8B-B14F-4D97-AF65-F5344CB8AC3E}">
        <p14:creationId xmlns:p14="http://schemas.microsoft.com/office/powerpoint/2010/main" val="35481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76388" y="0"/>
            <a:ext cx="6585264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 после шипящих в конце слова</a:t>
            </a:r>
          </a:p>
          <a:p>
            <a:r>
              <a:rPr lang="ru-RU" sz="2800" b="1" u="sng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глаголы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u="sng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существительные</a:t>
            </a:r>
          </a:p>
          <a:p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8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ь</a:t>
            </a:r>
          </a:p>
          <a:p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ж. р.                м. р. </a:t>
            </a:r>
          </a:p>
          <a:p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еж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наша/ваша      наш/ваш</a:t>
            </a:r>
          </a:p>
          <a:p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еч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доч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                 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мяч</a:t>
            </a:r>
          </a:p>
          <a:p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плач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                мыш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 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душ</a:t>
            </a:r>
          </a:p>
          <a:p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рож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нож</a:t>
            </a:r>
          </a:p>
          <a:p>
            <a:r>
              <a:rPr lang="ru-RU" sz="2800" b="1" cap="none" spc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мощ</a:t>
            </a:r>
            <a:r>
              <a:rPr lang="ru-RU" sz="2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борщ</a:t>
            </a:r>
          </a:p>
          <a:p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800" b="1" u="sng" dirty="0" smtClean="0">
                <a:ln w="11430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 чего?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ь</a:t>
            </a:r>
            <a:endParaRPr lang="ru-RU" sz="28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туч, луж,  крыш, рощ</a:t>
            </a:r>
            <a:endParaRPr lang="ru-RU" sz="2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86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737" y="419100"/>
            <a:ext cx="7620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6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ФОНЕТИЧЕСКИЙ РАЗБОР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6" name="Рисунок 5" descr="колокольч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1857370"/>
            <a:ext cx="416990" cy="500066"/>
          </a:xfrm>
          <a:prstGeom prst="rect">
            <a:avLst/>
          </a:prstGeom>
        </p:spPr>
      </p:pic>
      <p:sp>
        <p:nvSpPr>
          <p:cNvPr id="1026" name="AutoShape 2" descr="Смайлик-эмодзи 🔕 'Перечеркнутый колокольчик' ВК (ВКонтакте), Инстаграм,  Ватсап: код смайла, значение и расшифровка"/>
          <p:cNvSpPr>
            <a:spLocks noChangeAspect="1" noChangeArrowheads="1"/>
          </p:cNvSpPr>
          <p:nvPr/>
        </p:nvSpPr>
        <p:spPr bwMode="auto">
          <a:xfrm>
            <a:off x="155575" y="-731838"/>
            <a:ext cx="1524000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Смайлик-эмодзи 🔕 'Перечеркнутый колокольчик' ВК (ВКонтакте), Инстаграм,  Ватсап: код смайла, значение и расшифровка"/>
          <p:cNvSpPr>
            <a:spLocks noChangeAspect="1" noChangeArrowheads="1"/>
          </p:cNvSpPr>
          <p:nvPr/>
        </p:nvSpPr>
        <p:spPr bwMode="auto">
          <a:xfrm>
            <a:off x="155575" y="-731838"/>
            <a:ext cx="1524000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G:\семинар февраль 2025\глухой.jpg"/>
          <p:cNvPicPr>
            <a:picLocks noGrp="1" noChangeAspect="1" noChangeArrowheads="1"/>
          </p:cNvPicPr>
          <p:nvPr>
            <p:ph sz="half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429520" y="1857370"/>
            <a:ext cx="430205" cy="430205"/>
          </a:xfrm>
          <a:prstGeom prst="rect">
            <a:avLst/>
          </a:prstGeom>
          <a:noFill/>
        </p:spPr>
      </p:pic>
      <p:pic>
        <p:nvPicPr>
          <p:cNvPr id="10" name="Рисунок 9" descr="мягкий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2928940"/>
            <a:ext cx="428628" cy="428628"/>
          </a:xfrm>
          <a:prstGeom prst="rect">
            <a:avLst/>
          </a:prstGeom>
        </p:spPr>
      </p:pic>
      <p:pic>
        <p:nvPicPr>
          <p:cNvPr id="11" name="Рисунок 10" descr="твёрды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644" y="2928940"/>
            <a:ext cx="675085" cy="4286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857752" y="1214428"/>
            <a:ext cx="4055385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согласный</a:t>
            </a:r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парный-непарный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парный-непарный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4959" y="1419622"/>
            <a:ext cx="233935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гласный,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ударный -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безударный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42858"/>
            <a:ext cx="7128792" cy="8572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ФОНЕТИЧЕСКИЙ РАЗБОР СО СЛОВАМИ-ПОДСКАЗКАМИ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571604" y="1079500"/>
          <a:ext cx="721523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9" name="Acrobat Document" r:id="rId3" imgW="8019837" imgH="5667255" progId="AcroExch.Document.DC">
                  <p:embed/>
                </p:oleObj>
              </mc:Choice>
              <mc:Fallback>
                <p:oleObj name="Acrobat Document" r:id="rId3" imgW="8019837" imgH="5667255" progId="AcroExch.Document.DC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1079500"/>
                        <a:ext cx="7215238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23478"/>
            <a:ext cx="7632848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ПАМЯТЬ 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УДАРЕНИЙ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ЩавЕль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висит на Ели.</a:t>
            </a:r>
          </a:p>
          <a:p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ШАрфы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меньше Арфы.</a:t>
            </a:r>
          </a:p>
          <a:p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ТОрты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лезут в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рОт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ЖалюзИ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закрывают Иву.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Телефон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звонИт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голова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болИт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Море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сИнее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ещё </a:t>
            </a:r>
            <a:r>
              <a:rPr lang="ru-RU" sz="4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красИвее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782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39143" y="0"/>
            <a:ext cx="77048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Обучающие видео по русскому языку </a:t>
            </a:r>
            <a:endParaRPr lang="ru-RU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видео падежи краб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9143" y="679351"/>
            <a:ext cx="7388313" cy="41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99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67494"/>
            <a:ext cx="76328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КРЫЛАТОЕ </a:t>
            </a:r>
            <a:r>
              <a:rPr lang="ru-RU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ВЫРАЖЕНИЕ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0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ФРАЗЕОЛОГИЗМ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фраза (краткая цитата, изречение)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словосочетание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2-3 слова)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имеет законченную мысль,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*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заменить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одним словом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авторского произведения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*нельзя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заменить другими словами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2427734"/>
            <a:ext cx="378276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«Свет мой, зеркальце,</a:t>
            </a: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скажи…»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2428874"/>
            <a:ext cx="288031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«водить за нос»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79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ДИФФЕРЕНЦИАЦИЯ ЖАНРОВ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небольшое повествовательное произведение, в котором описано одно или несколько событий из жизни героев.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Повесть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это повествовательное произведение, больше по объёму, чем рассказ.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‒ это произведение большого объема, в котором основное внимание приковано к личности, ее развитию и становлению, а также отношениям с окружающим миром и обществом.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52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РАСПОЛОЖИ ЖАНРЫ В ПОРЯДКЕ ВОЗРАСТАНИЯ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2463" y="1311610"/>
            <a:ext cx="7110566" cy="35461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ПОВЕСТЬ</a:t>
            </a:r>
          </a:p>
          <a:p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</a:t>
            </a:r>
          </a:p>
          <a:p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19164" y="87474"/>
            <a:ext cx="752483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Исследования учёных показали, что человек запоминает 15% информации, получаемой в речевой форме, 25 %- в зрительной форме. Если же оба способа используются одновременно, 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восприятие информации может увеличиться до 65%</a:t>
            </a:r>
            <a:endParaRPr lang="ru-RU" sz="3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0"/>
            <a:ext cx="7417332" cy="493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1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Тема (одно существительное)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Два прилагательных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Три глагола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4) Предложение (к теме)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5) Синоним темы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8"/>
            <a:ext cx="7715272" cy="7858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СИНКВЕЙН К ГЛАВНОМУ ГЕРОЮ СКАЗКИ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«РАСТРЁПАННЫЙ ВОРОБЕЙ» К. Г. ПАУСТОВСКОГО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Воробей.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Бедный, изнурённый.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Страдает, рыщет, надеется.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Птице трудно найти пропитание.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Голод.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3"/>
          </p:nvPr>
        </p:nvSpPr>
        <p:spPr>
          <a:xfrm>
            <a:off x="5306615" y="1428742"/>
            <a:ext cx="3694541" cy="3173266"/>
          </a:xfrm>
        </p:spPr>
        <p:txBody>
          <a:bodyPr>
            <a:norm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Воробей.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Благодарный, храбрый.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Дружит, дерётся, помогает.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Воробей вернул хрустальный букетик.</a:t>
            </a:r>
          </a:p>
          <a:p>
            <a:pPr marL="342900" indent="-342900">
              <a:buAutoNum type="arabicParenR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Герой.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2463" y="123479"/>
            <a:ext cx="711056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 ХУДОЖЕСТВЕННОЙ ВЫРАЗИТЕЛЬНОСТИ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067694"/>
            <a:ext cx="7686630" cy="28803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эпитеты (красочные определения)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___________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олицетворения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____________________________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________________________________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35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42858"/>
            <a:ext cx="62151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СРЕДСТВА ХУДОЖЕСТВЕННОЙ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ВЫРАЗИТЕЛЬНОСТИ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xYEbhxNcGx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000114"/>
            <a:ext cx="3076583" cy="4092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57866" y="1419622"/>
            <a:ext cx="788613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98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7514"/>
            <a:ext cx="7110566" cy="1224136"/>
          </a:xfrm>
        </p:spPr>
        <p:txBody>
          <a:bodyPr>
            <a:normAutofit/>
          </a:bodyPr>
          <a:lstStyle/>
          <a:p>
            <a:r>
              <a:rPr lang="ru-RU" sz="3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Новый подход </a:t>
            </a:r>
            <a:r>
              <a:rPr lang="ru-RU" sz="3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обучению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851670"/>
            <a:ext cx="7218578" cy="2770598"/>
          </a:xfrm>
        </p:spPr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Отказ от абстрактных правил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Включение графических ассоциаций, схем, таблиц, вспомогательных карточек, стихов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38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Написание предложений и имён собственных с опорой на схемы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28" y="1491630"/>
            <a:ext cx="4096620" cy="332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 с сочетаниями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-ши,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-ща, чу-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43708" y="1887674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2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              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       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  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чаща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щу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2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Словарные слова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3363838"/>
            <a:ext cx="3528392" cy="16921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Весёлые стихи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В.В.Агафонова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«Неправильные правила»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half" idx="15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Слова- ассоциации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6" b="10386"/>
          <a:stretch>
            <a:fillRect/>
          </a:stretch>
        </p:blipFill>
        <p:spPr/>
      </p:pic>
      <p:pic>
        <p:nvPicPr>
          <p:cNvPr id="16" name="Рисунок 15"/>
          <p:cNvPicPr>
            <a:picLocks noGrp="1" noChangeAspect="1"/>
          </p:cNvPicPr>
          <p:nvPr>
            <p:ph type="pic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1" b="22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521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554" y="771550"/>
            <a:ext cx="5753100" cy="40576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39652" y="159482"/>
            <a:ext cx="71308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Графические изображения словарных слов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91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2702" y="159482"/>
            <a:ext cx="73219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Первичное ознакомление с безударными гласными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645" y="1007655"/>
            <a:ext cx="3960525" cy="398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01B83-8D4A-48A8-8415-B92BF05CF72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95486"/>
            <a:ext cx="6980232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Парные согласные звуки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слышишь парный звук,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Будь внимательным, мой друг!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Парный сразу проверяй: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Рядом гласный подставляй!</a:t>
            </a:r>
          </a:p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2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/>
            <a:endParaRPr lang="ru-RU" sz="24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885" y="3600663"/>
            <a:ext cx="793345" cy="1022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945" y="3579862"/>
            <a:ext cx="810090" cy="1044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976" y="3579083"/>
            <a:ext cx="810090" cy="1044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654" y="3579862"/>
            <a:ext cx="810090" cy="104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3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МОФ201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2.xml><?xml version="1.0" encoding="utf-8"?>
<Control xmlns="http://schemas.microsoft.com/VisualStudio/2011/storyboarding/control">
  <Id Name="c3dd6c66-2e05-4d33-9e0f-664cba477aa4" Revision="1" Stencil="System.MyShapes" StencilVersion="1.0"/>
</Control>
</file>

<file path=customXml/itemProps1.xml><?xml version="1.0" encoding="utf-8"?>
<ds:datastoreItem xmlns:ds="http://schemas.openxmlformats.org/officeDocument/2006/customXml" ds:itemID="{5F449AF6-F624-45D8-A2A5-00D02B541F72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5AF39C9F-930B-4A50-9738-9CC92B4C5057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485</Words>
  <Application>Microsoft Office PowerPoint</Application>
  <PresentationFormat>Экран (16:9)</PresentationFormat>
  <Paragraphs>137</Paragraphs>
  <Slides>24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Acrobat Document</vt:lpstr>
      <vt:lpstr>Презентация PowerPoint</vt:lpstr>
      <vt:lpstr>Презентация PowerPoint</vt:lpstr>
      <vt:lpstr>Новый подход к обучению </vt:lpstr>
      <vt:lpstr>Написание предложений и имён собственных с опорой на схемы</vt:lpstr>
      <vt:lpstr>Слова с сочетаниями жи-ши, ча-ща, чу-щу</vt:lpstr>
      <vt:lpstr>Словарные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ФОНЕТИЧЕСКИЙ РАЗБОР</vt:lpstr>
      <vt:lpstr>ФОНЕТИЧЕСКИЙ РАЗБОР СО СЛОВАМИ-ПОДСКАЗКАМИ</vt:lpstr>
      <vt:lpstr>Презентация PowerPoint</vt:lpstr>
      <vt:lpstr>Презентация PowerPoint</vt:lpstr>
      <vt:lpstr>Презентация PowerPoint</vt:lpstr>
      <vt:lpstr>ДИФФЕРЕНЦИАЦИЯ ЖАНРОВ</vt:lpstr>
      <vt:lpstr>РАСПОЛОЖИ ЖАНРЫ В ПОРЯДКЕ ВОЗРАСТАНИЯ</vt:lpstr>
      <vt:lpstr>СИНКВЕЙН</vt:lpstr>
      <vt:lpstr>СИНКВЕЙН К ГЛАВНОМУ ГЕРОЮ СКАЗКИ «РАСТРЁПАННЫЙ ВОРОБЕЙ» К. Г. ПАУСТОВСКОГО</vt:lpstr>
      <vt:lpstr>СРЕДСТВА ХУДОЖЕСТВЕННОЙ ВЫРАЗИТЕЛЬНОСТИ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Елена Борисовна</dc:creator>
  <cp:lastModifiedBy>User</cp:lastModifiedBy>
  <cp:revision>427</cp:revision>
  <cp:lastPrinted>2017-03-30T08:39:18Z</cp:lastPrinted>
  <dcterms:created xsi:type="dcterms:W3CDTF">2017-03-23T13:26:11Z</dcterms:created>
  <dcterms:modified xsi:type="dcterms:W3CDTF">2025-02-11T05:21:03Z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